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316" r:id="rId2"/>
    <p:sldId id="256" r:id="rId3"/>
    <p:sldId id="258" r:id="rId4"/>
    <p:sldId id="312" r:id="rId5"/>
    <p:sldId id="259" r:id="rId6"/>
    <p:sldId id="261" r:id="rId7"/>
    <p:sldId id="260" r:id="rId8"/>
    <p:sldId id="314" r:id="rId9"/>
    <p:sldId id="317" r:id="rId10"/>
    <p:sldId id="313" r:id="rId11"/>
    <p:sldId id="263" r:id="rId12"/>
    <p:sldId id="264" r:id="rId13"/>
    <p:sldId id="315" r:id="rId14"/>
    <p:sldId id="266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Dosis" pitchFamily="2" charset="0"/>
      <p:regular r:id="rId18"/>
      <p:bold r:id="rId19"/>
    </p:embeddedFont>
    <p:embeddedFont>
      <p:font typeface="Fjalla One" panose="02000506040000020004" pitchFamily="2" charset="0"/>
      <p:regular r:id="rId20"/>
    </p:embeddedFont>
    <p:embeddedFont>
      <p:font typeface="IranNastaliq" panose="02020505000000020003" pitchFamily="18" charset="0"/>
      <p:regular r:id="rId21"/>
    </p:embeddedFont>
    <p:embeddedFont>
      <p:font typeface="IRNazanin" panose="02000506000000020002" pitchFamily="2" charset="-78"/>
      <p:regular r:id="rId22"/>
    </p:embeddedFont>
    <p:embeddedFont>
      <p:font typeface="Quicksand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6E"/>
    <a:srgbClr val="760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F480A8-A75D-49AB-B9B4-BE77A4D2A7B0}">
  <a:tblStyle styleId="{58F480A8-A75D-49AB-B9B4-BE77A4D2A7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6557FC-7A7D-4D97-A783-ED5B05B7C5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780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30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a7be6e9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a7be6e9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7be6e97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7be6e97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68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7be6e97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7be6e97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8b5eb2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8b5eb21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80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a7be6e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a7be6e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a7be6e9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a7be6e97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49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0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094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216499" y="3695980"/>
            <a:ext cx="6711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-12898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5627" y="10829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1" y="250920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-12973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414650" y="1202250"/>
            <a:ext cx="6314700" cy="27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-12971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>
            <a:off x="-1108798" y="1725129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rot="10800000" flipH="1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t="32315" r="35542" b="1710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22002" b="2059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 hasCustomPrompt="1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l="32691" t="27478"/>
          <a:stretch/>
        </p:blipFill>
        <p:spPr>
          <a:xfrm rot="10800000" flipH="1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t="39375" r="34742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3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4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>
            <a:off x="6322301" y="75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rot="10800000" flipH="1">
            <a:off x="6030425" y="4625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830700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1"/>
          </p:nvPr>
        </p:nvSpPr>
        <p:spPr>
          <a:xfrm>
            <a:off x="830700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3563397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3"/>
          </p:nvPr>
        </p:nvSpPr>
        <p:spPr>
          <a:xfrm>
            <a:off x="3563397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6296094" y="2845689"/>
            <a:ext cx="201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5"/>
          </p:nvPr>
        </p:nvSpPr>
        <p:spPr>
          <a:xfrm>
            <a:off x="6296094" y="3202305"/>
            <a:ext cx="20172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5400000" flipH="1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>
            <a:off x="-5424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t="39375" r="34742"/>
          <a:stretch/>
        </p:blipFill>
        <p:spPr>
          <a:xfrm rot="10800000" flipH="1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052630" y="1786557"/>
            <a:ext cx="2085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1"/>
          </p:nvPr>
        </p:nvSpPr>
        <p:spPr>
          <a:xfrm>
            <a:off x="2052630" y="206827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2"/>
          </p:nvPr>
        </p:nvSpPr>
        <p:spPr>
          <a:xfrm>
            <a:off x="6137327" y="1786545"/>
            <a:ext cx="2084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3"/>
          </p:nvPr>
        </p:nvSpPr>
        <p:spPr>
          <a:xfrm>
            <a:off x="6137327" y="206826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4"/>
          </p:nvPr>
        </p:nvSpPr>
        <p:spPr>
          <a:xfrm>
            <a:off x="2052630" y="3234355"/>
            <a:ext cx="2082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5"/>
          </p:nvPr>
        </p:nvSpPr>
        <p:spPr>
          <a:xfrm>
            <a:off x="2052630" y="3516086"/>
            <a:ext cx="20829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6"/>
          </p:nvPr>
        </p:nvSpPr>
        <p:spPr>
          <a:xfrm>
            <a:off x="6137327" y="3234353"/>
            <a:ext cx="2081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7"/>
          </p:nvPr>
        </p:nvSpPr>
        <p:spPr>
          <a:xfrm>
            <a:off x="6137327" y="3516086"/>
            <a:ext cx="2081700" cy="66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r="35542" b="17108"/>
          <a:stretch/>
        </p:blipFill>
        <p:spPr>
          <a:xfrm flipH="1">
            <a:off x="0" y="271552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r="6542" b="20590"/>
          <a:stretch/>
        </p:blipFill>
        <p:spPr>
          <a:xfrm rot="-5400000">
            <a:off x="5727152" y="17251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sz="3500" b="1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8" r:id="rId7"/>
    <p:sldLayoutId id="2147483671" r:id="rId8"/>
    <p:sldLayoutId id="2147483672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A5735-14CC-91D6-11D3-E39EE709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358BA-ADF8-7688-ABE5-93AB9DAFCD36}"/>
              </a:ext>
            </a:extLst>
          </p:cNvPr>
          <p:cNvSpPr txBox="1"/>
          <p:nvPr/>
        </p:nvSpPr>
        <p:spPr>
          <a:xfrm>
            <a:off x="8113292" y="923065"/>
            <a:ext cx="10983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@shinetechai</a:t>
            </a:r>
            <a:endParaRPr lang="fa-IR" sz="11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F6BDD1-0D91-8F5E-6F94-9BB3D78D5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01" t="3420" r="28303" b="19090"/>
          <a:stretch/>
        </p:blipFill>
        <p:spPr>
          <a:xfrm>
            <a:off x="6572729" y="578891"/>
            <a:ext cx="1620000" cy="3985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65C319-0DE0-E4FD-D9F2-856D5AC57047}"/>
              </a:ext>
            </a:extLst>
          </p:cNvPr>
          <p:cNvSpPr txBox="1"/>
          <p:nvPr/>
        </p:nvSpPr>
        <p:spPr>
          <a:xfrm>
            <a:off x="5101744" y="2732007"/>
            <a:ext cx="126188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@zekaigroup</a:t>
            </a:r>
            <a:endParaRPr lang="fa-IR" dirty="0">
              <a:solidFill>
                <a:schemeClr val="bg1"/>
              </a:solidFill>
            </a:endParaRPr>
          </a:p>
        </p:txBody>
      </p:sp>
      <p:pic>
        <p:nvPicPr>
          <p:cNvPr id="4100" name="Picture 4" descr="Instagram PNG Icons, Instagram Logo PNG Images For Free Download ｜ Pngtree">
            <a:extLst>
              <a:ext uri="{FF2B5EF4-FFF2-40B4-BE49-F238E27FC236}">
                <a16:creationId xmlns:a16="http://schemas.microsoft.com/office/drawing/2014/main" id="{AB1A9EB9-4640-BFE9-AB24-6E18C5EB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19" y="2571750"/>
            <a:ext cx="628290" cy="6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Your profile picture">
            <a:extLst>
              <a:ext uri="{FF2B5EF4-FFF2-40B4-BE49-F238E27FC236}">
                <a16:creationId xmlns:a16="http://schemas.microsoft.com/office/drawing/2014/main" id="{B4AC6CF5-CEAD-DC49-AF64-5234B661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12" y="926342"/>
            <a:ext cx="1485151" cy="1485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9A486-1F7C-10DB-2086-B37759BBF9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509"/>
          <a:stretch/>
        </p:blipFill>
        <p:spPr>
          <a:xfrm>
            <a:off x="11766" y="654973"/>
            <a:ext cx="4071037" cy="44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190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B951DE-06A6-66A8-0551-1F8D027C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E6C588-CC41-3A32-AD57-617EA3955A2A}"/>
              </a:ext>
            </a:extLst>
          </p:cNvPr>
          <p:cNvSpPr txBox="1"/>
          <p:nvPr/>
        </p:nvSpPr>
        <p:spPr>
          <a:xfrm>
            <a:off x="2873458" y="129678"/>
            <a:ext cx="3397081" cy="3139321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reflection blurRad="6350" stA="50000" endA="300" endPos="90000" dist="50800" dir="5400000" sy="-100000" algn="bl" rotWithShape="0"/>
            <a:softEdge rad="3175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Markdown+</a:t>
            </a:r>
          </a:p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Verse</a:t>
            </a:r>
            <a:endParaRPr lang="fa-IR" sz="66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25E14-D4E6-A30F-586C-E206DA99E6F9}"/>
              </a:ext>
            </a:extLst>
          </p:cNvPr>
          <p:cNvSpPr txBox="1"/>
          <p:nvPr/>
        </p:nvSpPr>
        <p:spPr>
          <a:xfrm>
            <a:off x="2219088" y="4166661"/>
            <a:ext cx="456727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Let’s Go To Notebook</a:t>
            </a:r>
            <a:endParaRPr lang="fa-IR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0041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3">
            <a:extLst>
              <a:ext uri="{FF2B5EF4-FFF2-40B4-BE49-F238E27FC236}">
                <a16:creationId xmlns:a16="http://schemas.microsoft.com/office/drawing/2014/main" id="{AF0991B6-C008-1B6C-3B97-3FA85DA0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C60C0C-F6FE-B59C-729F-13BC2F809E78}"/>
              </a:ext>
            </a:extLst>
          </p:cNvPr>
          <p:cNvSpPr txBox="1"/>
          <p:nvPr/>
        </p:nvSpPr>
        <p:spPr>
          <a:xfrm>
            <a:off x="2112139" y="129678"/>
            <a:ext cx="4919721" cy="212365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reflection blurRad="6350" stA="50000" endA="300" endPos="90000" dist="50800" dir="5400000" sy="-100000" algn="bl" rotWithShape="0"/>
            <a:softEdge rad="3175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Control</a:t>
            </a:r>
          </a:p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(Configuration)</a:t>
            </a:r>
            <a:endParaRPr lang="fa-IR" sz="66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5D333-8F15-8E7C-2A50-DAC92256486A}"/>
              </a:ext>
            </a:extLst>
          </p:cNvPr>
          <p:cNvSpPr txBox="1"/>
          <p:nvPr/>
        </p:nvSpPr>
        <p:spPr>
          <a:xfrm>
            <a:off x="556174" y="3314414"/>
            <a:ext cx="1291180" cy="523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argparse</a:t>
            </a:r>
            <a:endParaRPr lang="fa-IR" sz="28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CBA99-2814-3109-7B54-F461EF0AAED9}"/>
              </a:ext>
            </a:extLst>
          </p:cNvPr>
          <p:cNvSpPr txBox="1"/>
          <p:nvPr/>
        </p:nvSpPr>
        <p:spPr>
          <a:xfrm>
            <a:off x="3926409" y="3314414"/>
            <a:ext cx="1291180" cy="523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yaml</a:t>
            </a:r>
            <a:endParaRPr lang="fa-IR" sz="28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BC82F-B755-3330-4E2C-EA470FFE3A28}"/>
              </a:ext>
            </a:extLst>
          </p:cNvPr>
          <p:cNvSpPr txBox="1"/>
          <p:nvPr/>
        </p:nvSpPr>
        <p:spPr>
          <a:xfrm>
            <a:off x="7296646" y="3314414"/>
            <a:ext cx="1291180" cy="523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json</a:t>
            </a:r>
            <a:endParaRPr lang="fa-IR" sz="28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>
            <a:extLst>
              <a:ext uri="{FF2B5EF4-FFF2-40B4-BE49-F238E27FC236}">
                <a16:creationId xmlns:a16="http://schemas.microsoft.com/office/drawing/2014/main" id="{EA0F01DB-570E-409A-3A2E-AD8658EC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pic>
        <p:nvPicPr>
          <p:cNvPr id="3074" name="Picture 2" descr="XML, JSON and YAML » cyberfella_btc">
            <a:extLst>
              <a:ext uri="{FF2B5EF4-FFF2-40B4-BE49-F238E27FC236}">
                <a16:creationId xmlns:a16="http://schemas.microsoft.com/office/drawing/2014/main" id="{C66F2F44-E9F4-D76D-79D8-05B346BC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009"/>
            <a:ext cx="9144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1;p41">
            <a:extLst>
              <a:ext uri="{FF2B5EF4-FFF2-40B4-BE49-F238E27FC236}">
                <a16:creationId xmlns:a16="http://schemas.microsoft.com/office/drawing/2014/main" id="{FB46F193-CE11-F3BF-222F-4CC980CBEBCD}"/>
              </a:ext>
            </a:extLst>
          </p:cNvPr>
          <p:cNvSpPr/>
          <p:nvPr/>
        </p:nvSpPr>
        <p:spPr>
          <a:xfrm>
            <a:off x="1216500" y="9253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3;p41">
            <a:extLst>
              <a:ext uri="{FF2B5EF4-FFF2-40B4-BE49-F238E27FC236}">
                <a16:creationId xmlns:a16="http://schemas.microsoft.com/office/drawing/2014/main" id="{402A96E0-3D36-CCEE-FC3A-6F3A7A463BCA}"/>
              </a:ext>
            </a:extLst>
          </p:cNvPr>
          <p:cNvSpPr/>
          <p:nvPr/>
        </p:nvSpPr>
        <p:spPr>
          <a:xfrm>
            <a:off x="2387836" y="15975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74;p41">
            <a:extLst>
              <a:ext uri="{FF2B5EF4-FFF2-40B4-BE49-F238E27FC236}">
                <a16:creationId xmlns:a16="http://schemas.microsoft.com/office/drawing/2014/main" id="{3DAE1464-58B5-96B9-C9CA-063899A75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Code</a:t>
            </a:r>
            <a:endParaRPr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11" name="Google Shape;375;p41">
            <a:extLst>
              <a:ext uri="{FF2B5EF4-FFF2-40B4-BE49-F238E27FC236}">
                <a16:creationId xmlns:a16="http://schemas.microsoft.com/office/drawing/2014/main" id="{466B3325-DC30-2B09-79D2-FCD883C430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4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01A8B-3274-1714-802C-B380D548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703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216500" y="9995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216500" y="3682730"/>
            <a:ext cx="6711000" cy="609600"/>
          </a:xfrm>
          <a:prstGeom prst="roundRect">
            <a:avLst>
              <a:gd name="adj" fmla="val 20280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solidFill>
                  <a:schemeClr val="dk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ارتقاء سطح </a:t>
            </a: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برنامه نویسی </a:t>
            </a:r>
            <a:r>
              <a:rPr lang="fa-IR" sz="3200" dirty="0">
                <a:solidFill>
                  <a:schemeClr val="dk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در</a:t>
            </a: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عصر </a:t>
            </a:r>
            <a:r>
              <a:rPr lang="en-US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AI</a:t>
            </a: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fa-IR" sz="3200" dirty="0">
                <a:solidFill>
                  <a:schemeClr val="dk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با</a:t>
            </a: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GitHub</a:t>
            </a: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b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</a:br>
            <a:r>
              <a:rPr lang="fa-IR" sz="3200" dirty="0">
                <a:solidFill>
                  <a:schemeClr val="bg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( پروژه ساخت بازی دوز )</a:t>
            </a:r>
            <a:endParaRPr lang="en-US" sz="3200" dirty="0">
              <a:solidFill>
                <a:schemeClr val="bg1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1"/>
          </p:nvPr>
        </p:nvSpPr>
        <p:spPr>
          <a:xfrm>
            <a:off x="2269074" y="3778230"/>
            <a:ext cx="460585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fa-IR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کردن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Note Book</a:t>
            </a:r>
            <a:endParaRPr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A5735-14CC-91D6-11D3-E39EE709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358BA-ADF8-7688-ABE5-93AB9DAFCD36}"/>
              </a:ext>
            </a:extLst>
          </p:cNvPr>
          <p:cNvSpPr txBox="1"/>
          <p:nvPr/>
        </p:nvSpPr>
        <p:spPr>
          <a:xfrm>
            <a:off x="8113292" y="923065"/>
            <a:ext cx="10983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@shinetechai</a:t>
            </a:r>
            <a:endParaRPr lang="fa-IR" sz="11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3967315" y="463300"/>
            <a:ext cx="1268361" cy="609600"/>
          </a:xfrm>
          <a:prstGeom prst="roundRect">
            <a:avLst>
              <a:gd name="adj" fmla="val 20280"/>
            </a:avLst>
          </a:prstGeom>
          <a:solidFill>
            <a:srgbClr val="2F1C5C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dirty="0">
                <a:latin typeface="IranNastaliq" panose="02020505000000020003" pitchFamily="18" charset="0"/>
                <a:cs typeface="IranNastaliq" panose="02020505000000020003" pitchFamily="18" charset="0"/>
              </a:rPr>
              <a:t>فهرست                 کارها</a:t>
            </a:r>
            <a:endParaRPr dirty="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5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چگونه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Note Book 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را به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Script 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تبدیل کنیم؟!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مقدمه</a:t>
            </a:r>
            <a:endParaRPr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1897212" y="2183298"/>
            <a:ext cx="249015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بررسی برنامه نویسی و موانع یک برنامه نویس + راهکار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endParaRPr lang="fa-IR" sz="1600" dirty="0">
              <a:solidFill>
                <a:schemeClr val="accent2">
                  <a:lumMod val="20000"/>
                  <a:lumOff val="8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2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 Book </a:t>
            </a:r>
            <a:r>
              <a:rPr lang="en-US" dirty="0"/>
              <a:t>, Script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3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/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Note Book  </a:t>
            </a:r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و 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چیست و هرکدام چه کاربردی دارد؟</a:t>
            </a:r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"/>
          </p:nvPr>
        </p:nvSpPr>
        <p:spPr>
          <a:xfrm>
            <a:off x="5700411" y="1833700"/>
            <a:ext cx="291560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تبدیل 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Note Book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به 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endParaRPr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15" name="Google Shape;315;p38">
            <a:hlinkClick r:id="rId3" action="ppaction://hlinksldjump"/>
          </p:cNvPr>
          <p:cNvSpPr/>
          <p:nvPr/>
        </p:nvSpPr>
        <p:spPr>
          <a:xfrm>
            <a:off x="914250" y="18337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6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1</a:t>
            </a:r>
            <a:endParaRPr dirty="0"/>
          </a:p>
        </p:txBody>
      </p:sp>
      <p:sp>
        <p:nvSpPr>
          <p:cNvPr id="317" name="Google Shape;317;p38">
            <a:hlinkClick r:id="rId4" action="ppaction://hlinksldjump"/>
          </p:cNvPr>
          <p:cNvSpPr/>
          <p:nvPr/>
        </p:nvSpPr>
        <p:spPr>
          <a:xfrm>
            <a:off x="914250" y="32815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8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2</a:t>
            </a:r>
            <a:endParaRPr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4800450" y="18337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4800450" y="3281500"/>
            <a:ext cx="832200" cy="8322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7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3</a:t>
            </a:r>
            <a:endParaRPr dirty="0"/>
          </a:p>
        </p:txBody>
      </p:sp>
      <p:sp>
        <p:nvSpPr>
          <p:cNvPr id="322" name="Google Shape;322;p38"/>
          <p:cNvSpPr txBox="1">
            <a:spLocks noGrp="1"/>
          </p:cNvSpPr>
          <p:nvPr>
            <p:ph type="title" idx="15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4</a:t>
            </a:r>
            <a:endParaRPr dirty="0"/>
          </a:p>
        </p:txBody>
      </p:sp>
      <p:sp>
        <p:nvSpPr>
          <p:cNvPr id="323" name="Google Shape;323;p38"/>
          <p:cNvSpPr txBox="1">
            <a:spLocks noGrp="1"/>
          </p:cNvSpPr>
          <p:nvPr>
            <p:ph type="title" idx="13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14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شروع پروژه دوز با ابزار 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AI</a:t>
            </a:r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و ساختن 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Note Book </a:t>
            </a:r>
            <a:r>
              <a:rPr lang="fa-IR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آن و تبدیل آن به 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E7E43-EA25-6004-602A-836F5496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803D8-E8AA-0126-18C2-B8D04D71786C}"/>
              </a:ext>
            </a:extLst>
          </p:cNvPr>
          <p:cNvSpPr txBox="1"/>
          <p:nvPr/>
        </p:nvSpPr>
        <p:spPr>
          <a:xfrm>
            <a:off x="8113292" y="923065"/>
            <a:ext cx="10983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@shinetechai</a:t>
            </a:r>
            <a:endParaRPr lang="fa-IR" sz="11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/>
          <p:nvPr/>
        </p:nvSpPr>
        <p:spPr>
          <a:xfrm>
            <a:off x="1216500" y="9253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41"/>
          <p:cNvSpPr/>
          <p:nvPr/>
        </p:nvSpPr>
        <p:spPr>
          <a:xfrm>
            <a:off x="2387836" y="15975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مقدمه</a:t>
            </a:r>
            <a:endParaRPr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 idx="2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60431-E95D-2ECF-5C65-EBF7700F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44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E0A30B-9D14-182D-1F5F-D40BA306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0"/>
            <a:ext cx="51435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3182A0-FD1D-CA02-439D-175549C0B232}"/>
              </a:ext>
            </a:extLst>
          </p:cNvPr>
          <p:cNvSpPr txBox="1"/>
          <p:nvPr/>
        </p:nvSpPr>
        <p:spPr>
          <a:xfrm>
            <a:off x="209810" y="910649"/>
            <a:ext cx="1291180" cy="523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عوامل روانی به دلیل اثرات قورباغه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36650-F12D-DAC3-AE00-BD3431B4C9DD}"/>
              </a:ext>
            </a:extLst>
          </p:cNvPr>
          <p:cNvSpPr txBox="1"/>
          <p:nvPr/>
        </p:nvSpPr>
        <p:spPr>
          <a:xfrm>
            <a:off x="3135110" y="0"/>
            <a:ext cx="2614527" cy="523220"/>
          </a:xfrm>
          <a:prstGeom prst="rect">
            <a:avLst/>
          </a:prstGeom>
          <a:solidFill>
            <a:srgbClr val="FF0000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ln w="0"/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Nazanin" panose="02000506000000020002" pitchFamily="2" charset="-78"/>
                <a:cs typeface="IRNazanin" panose="02000506000000020002" pitchFamily="2" charset="-78"/>
              </a:rPr>
              <a:t>عوامل کند شدن این ساعت </a:t>
            </a:r>
          </a:p>
          <a:p>
            <a:pPr algn="ctr"/>
            <a:r>
              <a:rPr lang="fa-IR" dirty="0">
                <a:ln w="0"/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Nazanin" panose="02000506000000020002" pitchFamily="2" charset="-78"/>
                <a:cs typeface="IRNazanin" panose="02000506000000020002" pitchFamily="2" charset="-78"/>
              </a:rPr>
              <a:t>این حلزون گیر کرده تو ساعت چکار کنیم؟؟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CC17C-4640-AB9B-805F-516741A0CC28}"/>
              </a:ext>
            </a:extLst>
          </p:cNvPr>
          <p:cNvSpPr txBox="1"/>
          <p:nvPr/>
        </p:nvSpPr>
        <p:spPr>
          <a:xfrm>
            <a:off x="115047" y="1925132"/>
            <a:ext cx="1480705" cy="73866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استفاده نکردن از</a:t>
            </a:r>
          </a:p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تمام امکانات پلتفرم های مورد استفاده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B19C3-852D-B2AA-16F9-55F6E6D3DA85}"/>
              </a:ext>
            </a:extLst>
          </p:cNvPr>
          <p:cNvSpPr txBox="1"/>
          <p:nvPr/>
        </p:nvSpPr>
        <p:spPr>
          <a:xfrm>
            <a:off x="547255" y="215443"/>
            <a:ext cx="616290" cy="30777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RNazanin" panose="02000506000000020002" pitchFamily="2" charset="-78"/>
                <a:cs typeface="IRNazanin" panose="02000506000000020002" pitchFamily="2" charset="-78"/>
              </a:rPr>
              <a:t>عوامل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7DBEF-AACC-C42C-12D3-135793D4F2B1}"/>
              </a:ext>
            </a:extLst>
          </p:cNvPr>
          <p:cNvSpPr txBox="1"/>
          <p:nvPr/>
        </p:nvSpPr>
        <p:spPr>
          <a:xfrm>
            <a:off x="7828055" y="215442"/>
            <a:ext cx="616290" cy="307777"/>
          </a:xfrm>
          <a:prstGeom prst="rect">
            <a:avLst/>
          </a:prstGeom>
          <a:solidFill>
            <a:srgbClr val="92D050"/>
          </a:solidFill>
          <a:ln w="28575">
            <a:solidFill>
              <a:srgbClr val="FFFF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Nazanin" panose="02000506000000020002" pitchFamily="2" charset="-78"/>
                <a:cs typeface="IRNazanin" panose="02000506000000020002" pitchFamily="2" charset="-78"/>
              </a:rPr>
              <a:t>راه حل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9CABA-27EC-6678-D864-BFB7A0F1D89F}"/>
              </a:ext>
            </a:extLst>
          </p:cNvPr>
          <p:cNvSpPr txBox="1"/>
          <p:nvPr/>
        </p:nvSpPr>
        <p:spPr>
          <a:xfrm>
            <a:off x="370359" y="3155059"/>
            <a:ext cx="970079" cy="30777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کمبود تحرک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9B7B9-3591-1B0F-EA6C-DB1C449437BA}"/>
              </a:ext>
            </a:extLst>
          </p:cNvPr>
          <p:cNvSpPr txBox="1"/>
          <p:nvPr/>
        </p:nvSpPr>
        <p:spPr>
          <a:xfrm>
            <a:off x="242702" y="3954099"/>
            <a:ext cx="1225391" cy="95410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حرکت به سمت چیزایی که با برنامه نویسی میاد به صورت ناخودآگاه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30C671-34C2-1A8D-61DA-BB2A519B6EE1}"/>
              </a:ext>
            </a:extLst>
          </p:cNvPr>
          <p:cNvSpPr txBox="1"/>
          <p:nvPr/>
        </p:nvSpPr>
        <p:spPr>
          <a:xfrm>
            <a:off x="7067550" y="910649"/>
            <a:ext cx="2076450" cy="52322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استفاده از تکنیک 5،5،5 برای افزایش عزت نفس و اعتماد به نفس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B34DA9-E387-4945-4ECC-A437D75C2A84}"/>
              </a:ext>
            </a:extLst>
          </p:cNvPr>
          <p:cNvSpPr txBox="1"/>
          <p:nvPr/>
        </p:nvSpPr>
        <p:spPr>
          <a:xfrm>
            <a:off x="7395847" y="1834553"/>
            <a:ext cx="1480705" cy="73866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استفاده از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Shortcut</a:t>
            </a:r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ها + استفاده از فیلتر سایت ها + استفاده از ابزار 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AI</a:t>
            </a:r>
            <a:endParaRPr lang="fa-IR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A1049D-1285-330A-E12F-FB7A5750F589}"/>
              </a:ext>
            </a:extLst>
          </p:cNvPr>
          <p:cNvSpPr txBox="1"/>
          <p:nvPr/>
        </p:nvSpPr>
        <p:spPr>
          <a:xfrm>
            <a:off x="7067550" y="2922472"/>
            <a:ext cx="2076450" cy="738664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شروع ورزش با حرکات کششی همزمان با کدزنی(غریزه تمایل به سکون رو گول بزنید)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97520-C8C0-4EC8-971F-9B0DD8257552}"/>
              </a:ext>
            </a:extLst>
          </p:cNvPr>
          <p:cNvSpPr txBox="1"/>
          <p:nvPr/>
        </p:nvSpPr>
        <p:spPr>
          <a:xfrm>
            <a:off x="7067550" y="4061820"/>
            <a:ext cx="2076449" cy="95410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fa-IR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با افزایش اعتماد به نفس و عزت نفس دیگه نه قهوه زیاد مصرف میکنید نه سیگار نه دنبال تیک تیک کیبورد مکانیکالید نه .....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1;p41">
            <a:extLst>
              <a:ext uri="{FF2B5EF4-FFF2-40B4-BE49-F238E27FC236}">
                <a16:creationId xmlns:a16="http://schemas.microsoft.com/office/drawing/2014/main" id="{FB46F193-CE11-F3BF-222F-4CC980CBEBCD}"/>
              </a:ext>
            </a:extLst>
          </p:cNvPr>
          <p:cNvSpPr/>
          <p:nvPr/>
        </p:nvSpPr>
        <p:spPr>
          <a:xfrm>
            <a:off x="1216500" y="9253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3;p41">
            <a:extLst>
              <a:ext uri="{FF2B5EF4-FFF2-40B4-BE49-F238E27FC236}">
                <a16:creationId xmlns:a16="http://schemas.microsoft.com/office/drawing/2014/main" id="{402A96E0-3D36-CCEE-FC3A-6F3A7A463BCA}"/>
              </a:ext>
            </a:extLst>
          </p:cNvPr>
          <p:cNvSpPr/>
          <p:nvPr/>
        </p:nvSpPr>
        <p:spPr>
          <a:xfrm>
            <a:off x="2387836" y="15975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74;p41">
            <a:extLst>
              <a:ext uri="{FF2B5EF4-FFF2-40B4-BE49-F238E27FC236}">
                <a16:creationId xmlns:a16="http://schemas.microsoft.com/office/drawing/2014/main" id="{3DAE1464-58B5-96B9-C9CA-063899A75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3166" y="1787770"/>
            <a:ext cx="4204334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Note Book , Script</a:t>
            </a:r>
            <a:endParaRPr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11" name="Google Shape;375;p41">
            <a:extLst>
              <a:ext uri="{FF2B5EF4-FFF2-40B4-BE49-F238E27FC236}">
                <a16:creationId xmlns:a16="http://schemas.microsoft.com/office/drawing/2014/main" id="{466B3325-DC30-2B09-79D2-FCD883C430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2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DE6F56-410A-6257-106F-0239E1DE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tebook or Scripts on Kaggle?">
            <a:extLst>
              <a:ext uri="{FF2B5EF4-FFF2-40B4-BE49-F238E27FC236}">
                <a16:creationId xmlns:a16="http://schemas.microsoft.com/office/drawing/2014/main" id="{E1870CA6-133E-5B97-24F5-8B2139732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b="359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CA98C-18AE-E807-EE6A-2BFBBAAA4291}"/>
              </a:ext>
            </a:extLst>
          </p:cNvPr>
          <p:cNvSpPr txBox="1"/>
          <p:nvPr/>
        </p:nvSpPr>
        <p:spPr>
          <a:xfrm>
            <a:off x="852055" y="3352800"/>
            <a:ext cx="2431472" cy="173528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fa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848CE-8B69-41F4-110A-02E2E336C328}"/>
              </a:ext>
            </a:extLst>
          </p:cNvPr>
          <p:cNvSpPr txBox="1"/>
          <p:nvPr/>
        </p:nvSpPr>
        <p:spPr>
          <a:xfrm>
            <a:off x="5606671" y="3352800"/>
            <a:ext cx="2798617" cy="173528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fa-I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58B4C-57F0-5348-33AD-2675547053A8}"/>
              </a:ext>
            </a:extLst>
          </p:cNvPr>
          <p:cNvSpPr txBox="1"/>
          <p:nvPr/>
        </p:nvSpPr>
        <p:spPr>
          <a:xfrm>
            <a:off x="1801091" y="353291"/>
            <a:ext cx="8936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endParaRPr lang="fa-IR"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3052D-F3ED-85CA-C573-1133FB4312BC}"/>
              </a:ext>
            </a:extLst>
          </p:cNvPr>
          <p:cNvSpPr txBox="1"/>
          <p:nvPr/>
        </p:nvSpPr>
        <p:spPr>
          <a:xfrm>
            <a:off x="6449293" y="353290"/>
            <a:ext cx="12053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Notebook</a:t>
            </a:r>
            <a:endParaRPr lang="fa-IR"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4CC10-4B67-B2E9-AE79-B9D2881E02E8}"/>
              </a:ext>
            </a:extLst>
          </p:cNvPr>
          <p:cNvSpPr txBox="1"/>
          <p:nvPr/>
        </p:nvSpPr>
        <p:spPr>
          <a:xfrm>
            <a:off x="224177" y="3198911"/>
            <a:ext cx="368722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کدهای به هم متصل(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OOP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){چند فایل} یا یکدست (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Typical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48DAB-5AA3-C694-9302-BF23790A8601}"/>
              </a:ext>
            </a:extLst>
          </p:cNvPr>
          <p:cNvSpPr txBox="1"/>
          <p:nvPr/>
        </p:nvSpPr>
        <p:spPr>
          <a:xfrm>
            <a:off x="0" y="3642123"/>
            <a:ext cx="4706738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برای کارهای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Ops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بکار میرود</a:t>
            </a:r>
          </a:p>
          <a:p>
            <a:pPr algn="ct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(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XOps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بجای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X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ممکنه هر کاربردی بیاد و به معنای فرایند عملی شدن اون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X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هست)</a:t>
            </a:r>
          </a:p>
          <a:p>
            <a:pPr algn="ct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مثلا :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MLOps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,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LLMOps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, DevOps, …</a:t>
            </a:r>
            <a:endParaRPr lang="fa-IR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pic>
        <p:nvPicPr>
          <p:cNvPr id="2054" name="Picture 6" descr="Xray GIFs | Tenor">
            <a:extLst>
              <a:ext uri="{FF2B5EF4-FFF2-40B4-BE49-F238E27FC236}">
                <a16:creationId xmlns:a16="http://schemas.microsoft.com/office/drawing/2014/main" id="{673778D0-D735-AB1B-38E5-D7F7A67F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75" y="0"/>
            <a:ext cx="2055911" cy="205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2CB1D-BD26-C40F-750C-B68C6AE70FE1}"/>
              </a:ext>
            </a:extLst>
          </p:cNvPr>
          <p:cNvSpPr txBox="1"/>
          <p:nvPr/>
        </p:nvSpPr>
        <p:spPr>
          <a:xfrm>
            <a:off x="5232597" y="3198911"/>
            <a:ext cx="359265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کدهای به هم متصل(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OOP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){یک فایل} یا یکدست (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Typical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521C0-75B2-5F09-2F3A-8271267C9B9C}"/>
              </a:ext>
            </a:extLst>
          </p:cNvPr>
          <p:cNvSpPr txBox="1"/>
          <p:nvPr/>
        </p:nvSpPr>
        <p:spPr>
          <a:xfrm>
            <a:off x="987450" y="4534676"/>
            <a:ext cx="273183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ابزار معمول :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VSCode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,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Pycharm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, Spider, …</a:t>
            </a:r>
            <a:endParaRPr lang="fa-IR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46981-EED9-90F2-8BF2-7500B2413243}"/>
              </a:ext>
            </a:extLst>
          </p:cNvPr>
          <p:cNvSpPr txBox="1"/>
          <p:nvPr/>
        </p:nvSpPr>
        <p:spPr>
          <a:xfrm>
            <a:off x="5113173" y="3863428"/>
            <a:ext cx="383149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برای کارهای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Presentation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بکار میرود بعلاوه ابزار مهم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AI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باز هاست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7C06CA-FDC1-4AD9-8DBA-75C46E0F5BA8}"/>
              </a:ext>
            </a:extLst>
          </p:cNvPr>
          <p:cNvSpPr txBox="1"/>
          <p:nvPr/>
        </p:nvSpPr>
        <p:spPr>
          <a:xfrm>
            <a:off x="6554273" y="4534676"/>
            <a:ext cx="184056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ابزار معمول : 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Jupiter, </a:t>
            </a:r>
            <a:r>
              <a:rPr lang="en-US" dirty="0" err="1">
                <a:latin typeface="IRNazanin" panose="02000506000000020002" pitchFamily="2" charset="-78"/>
                <a:cs typeface="IRNazanin" panose="02000506000000020002" pitchFamily="2" charset="-78"/>
              </a:rPr>
              <a:t>Colab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, </a:t>
            </a:r>
            <a:endParaRPr lang="fa-IR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1;p41">
            <a:extLst>
              <a:ext uri="{FF2B5EF4-FFF2-40B4-BE49-F238E27FC236}">
                <a16:creationId xmlns:a16="http://schemas.microsoft.com/office/drawing/2014/main" id="{FB46F193-CE11-F3BF-222F-4CC980CBEBCD}"/>
              </a:ext>
            </a:extLst>
          </p:cNvPr>
          <p:cNvSpPr/>
          <p:nvPr/>
        </p:nvSpPr>
        <p:spPr>
          <a:xfrm>
            <a:off x="1216500" y="925370"/>
            <a:ext cx="6711000" cy="2513100"/>
          </a:xfrm>
          <a:prstGeom prst="roundRect">
            <a:avLst>
              <a:gd name="adj" fmla="val 8278"/>
            </a:avLst>
          </a:prstGeom>
          <a:solidFill>
            <a:schemeClr val="accen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3;p41">
            <a:extLst>
              <a:ext uri="{FF2B5EF4-FFF2-40B4-BE49-F238E27FC236}">
                <a16:creationId xmlns:a16="http://schemas.microsoft.com/office/drawing/2014/main" id="{402A96E0-3D36-CCEE-FC3A-6F3A7A463BCA}"/>
              </a:ext>
            </a:extLst>
          </p:cNvPr>
          <p:cNvSpPr/>
          <p:nvPr/>
        </p:nvSpPr>
        <p:spPr>
          <a:xfrm>
            <a:off x="2387836" y="1597570"/>
            <a:ext cx="1168800" cy="1168800"/>
          </a:xfrm>
          <a:prstGeom prst="roundRect">
            <a:avLst>
              <a:gd name="adj" fmla="val 82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74;p41">
            <a:extLst>
              <a:ext uri="{FF2B5EF4-FFF2-40B4-BE49-F238E27FC236}">
                <a16:creationId xmlns:a16="http://schemas.microsoft.com/office/drawing/2014/main" id="{3DAE1464-58B5-96B9-C9CA-063899A75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6624" y="1787720"/>
            <a:ext cx="4270908" cy="7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latin typeface="IRNazanin" panose="02000506000000020002" pitchFamily="2" charset="-78"/>
                <a:cs typeface="IRNazanin" panose="02000506000000020002" pitchFamily="2" charset="-78"/>
              </a:rPr>
              <a:t>تبدیل </a:t>
            </a:r>
            <a:r>
              <a:rPr lang="en-US" sz="3600" dirty="0">
                <a:latin typeface="IRNazanin" panose="02000506000000020002" pitchFamily="2" charset="-78"/>
                <a:cs typeface="IRNazanin" panose="02000506000000020002" pitchFamily="2" charset="-78"/>
              </a:rPr>
              <a:t> Notebook </a:t>
            </a:r>
            <a:r>
              <a:rPr lang="fa-IR" sz="3600" dirty="0">
                <a:latin typeface="IRNazanin" panose="02000506000000020002" pitchFamily="2" charset="-78"/>
                <a:cs typeface="IRNazanin" panose="02000506000000020002" pitchFamily="2" charset="-78"/>
              </a:rPr>
              <a:t>به </a:t>
            </a:r>
            <a:r>
              <a:rPr lang="en-US" sz="3600" dirty="0"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endParaRPr sz="36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11" name="Google Shape;375;p41">
            <a:extLst>
              <a:ext uri="{FF2B5EF4-FFF2-40B4-BE49-F238E27FC236}">
                <a16:creationId xmlns:a16="http://schemas.microsoft.com/office/drawing/2014/main" id="{466B3325-DC30-2B09-79D2-FCD883C430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2E111-AC40-A907-41B5-81B57632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9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A5735-14CC-91D6-11D3-E39EE709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29" y="-1"/>
            <a:ext cx="939505" cy="939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A0041-4027-7FAB-CF7A-6E9EAF89AE27}"/>
              </a:ext>
            </a:extLst>
          </p:cNvPr>
          <p:cNvSpPr txBox="1"/>
          <p:nvPr/>
        </p:nvSpPr>
        <p:spPr>
          <a:xfrm>
            <a:off x="135828" y="2099206"/>
            <a:ext cx="3397081" cy="110799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reflection blurRad="6350" stA="50000" endA="300" endPos="90000" dist="50800" dir="5400000" sy="-100000" algn="bl" rotWithShape="0"/>
            <a:softEdge rad="3175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Notebook</a:t>
            </a:r>
            <a:endParaRPr lang="fa-IR" sz="66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7B13B-9459-91C9-15ED-1A18C64CB96D}"/>
              </a:ext>
            </a:extLst>
          </p:cNvPr>
          <p:cNvSpPr txBox="1"/>
          <p:nvPr/>
        </p:nvSpPr>
        <p:spPr>
          <a:xfrm>
            <a:off x="5611093" y="2099206"/>
            <a:ext cx="3397081" cy="110799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bg2">
                <a:lumMod val="75000"/>
              </a:schemeClr>
            </a:solidFill>
          </a:ln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reflection blurRad="6350" stA="50000" endA="300" endPos="90000" dist="50800" dir="5400000" sy="-100000" algn="bl" rotWithShape="0"/>
            <a:softEdge rad="127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Script</a:t>
            </a:r>
            <a:endParaRPr lang="fa-IR" sz="66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A685A-6154-E581-E984-1370F4564EDF}"/>
              </a:ext>
            </a:extLst>
          </p:cNvPr>
          <p:cNvSpPr txBox="1"/>
          <p:nvPr/>
        </p:nvSpPr>
        <p:spPr>
          <a:xfrm>
            <a:off x="4007427" y="554783"/>
            <a:ext cx="1129145" cy="769441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2">
                <a:lumMod val="75000"/>
              </a:schemeClr>
            </a:solidFill>
          </a:ln>
          <a:effectLst>
            <a:softEdge rad="63500"/>
          </a:effectLst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Ops</a:t>
            </a:r>
            <a:endParaRPr lang="fa-IR" sz="4400" b="1" dirty="0">
              <a:solidFill>
                <a:schemeClr val="tx1">
                  <a:lumMod val="90000"/>
                  <a:lumOff val="10000"/>
                </a:schemeClr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5C7E1D-2CB9-924C-A040-4D738429DBEF}"/>
              </a:ext>
            </a:extLst>
          </p:cNvPr>
          <p:cNvCxnSpPr/>
          <p:nvPr/>
        </p:nvCxnSpPr>
        <p:spPr>
          <a:xfrm>
            <a:off x="3532909" y="2099206"/>
            <a:ext cx="2078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C4B142-98FF-727B-2E2B-FD2FD98BC974}"/>
              </a:ext>
            </a:extLst>
          </p:cNvPr>
          <p:cNvSpPr txBox="1"/>
          <p:nvPr/>
        </p:nvSpPr>
        <p:spPr>
          <a:xfrm>
            <a:off x="4066892" y="1765339"/>
            <a:ext cx="112082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Markdown</a:t>
            </a:r>
            <a:endParaRPr lang="fa-I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84954D-3598-3CC8-5BB9-C48F8265CB52}"/>
              </a:ext>
            </a:extLst>
          </p:cNvPr>
          <p:cNvCxnSpPr/>
          <p:nvPr/>
        </p:nvCxnSpPr>
        <p:spPr>
          <a:xfrm>
            <a:off x="3532909" y="2653204"/>
            <a:ext cx="2078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A1DE0C-66C1-3589-B341-5C12FA759487}"/>
              </a:ext>
            </a:extLst>
          </p:cNvPr>
          <p:cNvSpPr txBox="1"/>
          <p:nvPr/>
        </p:nvSpPr>
        <p:spPr>
          <a:xfrm>
            <a:off x="4244840" y="2290079"/>
            <a:ext cx="70564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Verse</a:t>
            </a:r>
            <a:endParaRPr lang="fa-I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4DDEAD-5721-AE0E-67B8-A313DB357C04}"/>
              </a:ext>
            </a:extLst>
          </p:cNvPr>
          <p:cNvCxnSpPr/>
          <p:nvPr/>
        </p:nvCxnSpPr>
        <p:spPr>
          <a:xfrm>
            <a:off x="3532909" y="3181467"/>
            <a:ext cx="2078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58C788-1B09-E93B-BB0F-F32A5E32934E}"/>
              </a:ext>
            </a:extLst>
          </p:cNvPr>
          <p:cNvSpPr txBox="1"/>
          <p:nvPr/>
        </p:nvSpPr>
        <p:spPr>
          <a:xfrm>
            <a:off x="3812029" y="2658247"/>
            <a:ext cx="157126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Control</a:t>
            </a:r>
          </a:p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(Configuration)</a:t>
            </a:r>
            <a:endParaRPr lang="fa-I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263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21097</TotalTime>
  <Words>336</Words>
  <Application>Microsoft Office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IRNazanin</vt:lpstr>
      <vt:lpstr>Dosis</vt:lpstr>
      <vt:lpstr>Bebas Neue</vt:lpstr>
      <vt:lpstr>Arial</vt:lpstr>
      <vt:lpstr>Quicksand Medium</vt:lpstr>
      <vt:lpstr>Fjalla One</vt:lpstr>
      <vt:lpstr>IranNastaliq</vt:lpstr>
      <vt:lpstr>Computer Science &amp; Mathematics Major for College: Statistics by Slidesgo</vt:lpstr>
      <vt:lpstr>PowerPoint Presentation</vt:lpstr>
      <vt:lpstr>ارتقاء سطح برنامه نویسی در عصر AI با GitHub  ( پروژه ساخت بازی دوز )</vt:lpstr>
      <vt:lpstr>فهرست                 کارها</vt:lpstr>
      <vt:lpstr>مقدمه</vt:lpstr>
      <vt:lpstr>PowerPoint Presentation</vt:lpstr>
      <vt:lpstr>Note Book , Script</vt:lpstr>
      <vt:lpstr>PowerPoint Presentation</vt:lpstr>
      <vt:lpstr>تبدیل  Notebook به Script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تشخیص نوع سرطان با  CT-Scan قفسه سینه با استفاده از  deep learning</dc:title>
  <dc:creator>lenovo</dc:creator>
  <cp:lastModifiedBy>mohamad amin dehmollae</cp:lastModifiedBy>
  <cp:revision>50</cp:revision>
  <dcterms:modified xsi:type="dcterms:W3CDTF">2023-05-05T06:08:11Z</dcterms:modified>
</cp:coreProperties>
</file>